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06" r:id="rId5"/>
    <p:sldId id="307" r:id="rId6"/>
    <p:sldId id="308" r:id="rId7"/>
    <p:sldId id="314" r:id="rId8"/>
    <p:sldId id="310" r:id="rId9"/>
    <p:sldId id="304" r:id="rId10"/>
    <p:sldId id="305" r:id="rId11"/>
    <p:sldId id="294" r:id="rId12"/>
    <p:sldId id="312" r:id="rId1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67" autoAdjust="0"/>
  </p:normalViewPr>
  <p:slideViewPr>
    <p:cSldViewPr snapToGrid="0">
      <p:cViewPr varScale="1">
        <p:scale>
          <a:sx n="73" d="100"/>
          <a:sy n="73" d="100"/>
        </p:scale>
        <p:origin x="1070" y="5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fr-F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fr-FR" noProof="0"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FBAB85A5-C9E3-319D-32AB-E7F834983EE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838095" cy="396190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5CA70EDB-4B36-4CA5-AB48-4ED7CCB713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198DCC-3E8D-4419-B930-82477F012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08DB3-0D29-4A43-857F-E099129922D1}" type="datetime1">
              <a:rPr lang="fr-FR" smtClean="0"/>
              <a:t>27/02/2024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0811FE1-7A54-4024-AE57-E9290B12C1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DB134E4-1F26-4974-A60F-F29A4212D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15F8F-0F47-4F29-9881-7A839B3FAA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512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2E851-0615-4781-BC0D-A2E801150AE0}" type="datetime1">
              <a:rPr lang="fr-FR" smtClean="0"/>
              <a:pPr/>
              <a:t>27/02/2024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58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555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Base de données = </a:t>
            </a:r>
            <a:r>
              <a:rPr lang="fr-FR" dirty="0" err="1"/>
              <a:t>MariaDB</a:t>
            </a:r>
            <a:endParaRPr lang="fr-FR" dirty="0"/>
          </a:p>
          <a:p>
            <a:r>
              <a:rPr lang="fr-FR" dirty="0"/>
              <a:t>Langage Objet = Java</a:t>
            </a:r>
          </a:p>
          <a:p>
            <a:r>
              <a:rPr lang="fr-FR" dirty="0"/>
              <a:t>Outils : </a:t>
            </a:r>
            <a:r>
              <a:rPr lang="fr-FR" dirty="0" err="1"/>
              <a:t>IntelliJ</a:t>
            </a:r>
            <a:r>
              <a:rPr lang="fr-FR" dirty="0"/>
              <a:t> comme </a:t>
            </a:r>
            <a:r>
              <a:rPr lang="fr-FR" dirty="0" err="1"/>
              <a:t>editeur</a:t>
            </a:r>
            <a:r>
              <a:rPr lang="fr-FR" dirty="0"/>
              <a:t> de code</a:t>
            </a:r>
          </a:p>
          <a:p>
            <a:r>
              <a:rPr lang="fr-FR" dirty="0"/>
              <a:t>Heidi pour visualisation de la base de 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3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44521-0AA1-02BC-C2A3-AAF7636E5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FD6C48-EBEA-B3A0-73D2-B769225B3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F639955-8B3A-80C3-C455-34D53DFB6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CRUD = </a:t>
            </a:r>
            <a:r>
              <a:rPr lang="fr-FR" dirty="0" err="1"/>
              <a:t>Create</a:t>
            </a:r>
            <a:r>
              <a:rPr lang="fr-FR" dirty="0"/>
              <a:t> Read Update </a:t>
            </a:r>
            <a:r>
              <a:rPr lang="fr-FR" dirty="0" err="1"/>
              <a:t>Delete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F0363A-2F8A-8590-17A6-920E85CCB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498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Toutes liés entre elles par le Salarié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66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Code secret : Passage du code dans le Controller de la page, fonction appelé à chaque appui de touche sur la page principale</a:t>
            </a:r>
          </a:p>
          <a:p>
            <a:r>
              <a:rPr lang="fr-FR" dirty="0"/>
              <a:t>Diff </a:t>
            </a:r>
            <a:r>
              <a:rPr lang="fr-FR" dirty="0" err="1"/>
              <a:t>bdd</a:t>
            </a:r>
            <a:r>
              <a:rPr lang="fr-FR" dirty="0"/>
              <a:t> et client lourd : Création d’une classe Java comportant toutes les colonnes affichées et création de fonction DTO2Java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91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anti-</a:t>
            </a:r>
            <a:r>
              <a:rPr lang="fr-FR" dirty="0" err="1"/>
              <a:t>bruteForce</a:t>
            </a:r>
            <a:r>
              <a:rPr lang="fr-FR" dirty="0"/>
              <a:t> = au bout de 3 mots de passes incorrect, appli bloquée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445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Chaque action doit avoir un résultat attendu et précision sur si la fonction marche dans mon application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3139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06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sme 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" name="Graphisme 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7" name="Espace réservé du contenu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0" name="Espace réservé d’imag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11" name="Espace réservé d’imag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ce réservé d’imag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2" name="Espace réservé d’imag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1" name="Espace réservé d’imag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30" name="Espace réservé d’imag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Graphisme 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0" name="Graphisme 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2" name="Graphisme 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77174"/>
            <a:ext cx="0" cy="32760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6" name="Connecteur droit 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03/09/20XX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 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sme 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1" name="Graphisme 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3" name="Graphisme 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’imag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68936"/>
            <a:ext cx="0" cy="32760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1" name="Graphisme 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Graphisme 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7" name="Graphisme 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sme 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9" name="Graphisme 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-tête de sectio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Graphisme 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5" name="Graphisme 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6" name="Graphisme 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7" name="Graphisme 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sme 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Graphisme 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 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Graphisme 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1" name="Graphisme 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sme 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2" name="Graphisme 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4" name="Graphisme 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03/09/20XX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spc="400" dirty="0"/>
              <a:t>annuaire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sz="2000" dirty="0">
                <a:solidFill>
                  <a:schemeClr val="bg1"/>
                </a:solidFill>
              </a:rPr>
              <a:t>Eloïc Lesellier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b="1" cap="all" spc="400" dirty="0">
                <a:solidFill>
                  <a:schemeClr val="bg1"/>
                </a:solidFill>
                <a:latin typeface="+mn-lt"/>
              </a:rPr>
              <a:t>Ordre du jour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fr-FR" sz="1800" dirty="0">
                <a:solidFill>
                  <a:schemeClr val="bg1"/>
                </a:solidFill>
              </a:rPr>
              <a:t>Context</a:t>
            </a:r>
            <a:r>
              <a:rPr lang="fr-FR" dirty="0"/>
              <a:t>e</a:t>
            </a:r>
          </a:p>
          <a:p>
            <a:pPr algn="r" rtl="0"/>
            <a:r>
              <a:rPr lang="fr-FR" sz="1800" dirty="0">
                <a:solidFill>
                  <a:schemeClr val="bg1"/>
                </a:solidFill>
              </a:rPr>
              <a:t>Sujet</a:t>
            </a:r>
          </a:p>
          <a:p>
            <a:pPr algn="r" rtl="0"/>
            <a:r>
              <a:rPr lang="fr-FR" dirty="0"/>
              <a:t>Base de données</a:t>
            </a:r>
            <a:endParaRPr lang="fr-FR" sz="1800" dirty="0">
              <a:solidFill>
                <a:schemeClr val="bg1"/>
              </a:solidFill>
            </a:endParaRPr>
          </a:p>
          <a:p>
            <a:pPr algn="r" rtl="0"/>
            <a:r>
              <a:rPr lang="fr-FR" dirty="0"/>
              <a:t>Difficultés rencontrées</a:t>
            </a:r>
          </a:p>
          <a:p>
            <a:pPr algn="r" rtl="0"/>
            <a:r>
              <a:rPr lang="fr-FR" dirty="0"/>
              <a:t>Amélioration possible</a:t>
            </a:r>
          </a:p>
          <a:p>
            <a:pPr algn="r" rtl="0"/>
            <a:r>
              <a:rPr lang="fr-FR" sz="1800" dirty="0">
                <a:solidFill>
                  <a:schemeClr val="bg1"/>
                </a:solidFill>
              </a:rPr>
              <a:t>Cahier de test</a:t>
            </a:r>
          </a:p>
          <a:p>
            <a:pPr algn="r" rtl="0"/>
            <a:r>
              <a:rPr lang="fr-FR" sz="1800" dirty="0">
                <a:solidFill>
                  <a:schemeClr val="bg1"/>
                </a:solidFill>
              </a:rPr>
              <a:t>Démonstration</a:t>
            </a:r>
          </a:p>
          <a:p>
            <a:pPr algn="r" rtl="0"/>
            <a:endParaRPr lang="fr-FR" sz="1800" dirty="0">
              <a:solidFill>
                <a:schemeClr val="bg1"/>
              </a:solidFill>
            </a:endParaRPr>
          </a:p>
        </p:txBody>
      </p:sp>
      <p:pic>
        <p:nvPicPr>
          <p:cNvPr id="6" name="Espace réservé d’image 5" descr="coucher de soleil sur des montagnes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27/02/2024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628808" y="1858359"/>
            <a:ext cx="2949258" cy="365125"/>
          </a:xfrm>
        </p:spPr>
        <p:txBody>
          <a:bodyPr rtlCol="0"/>
          <a:lstStyle/>
          <a:p>
            <a:pPr rtl="0"/>
            <a:r>
              <a:rPr lang="fr-FR" dirty="0"/>
              <a:t>Développer une application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5400" dirty="0"/>
              <a:t>Contexte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sz="2000" dirty="0"/>
              <a:t>· « Concevoir une application informatique »</a:t>
            </a:r>
          </a:p>
          <a:p>
            <a:pPr rtl="0"/>
            <a:r>
              <a:rPr lang="fr-FR" dirty="0"/>
              <a:t>· « Développement applicatif avancé en objet »</a:t>
            </a:r>
          </a:p>
          <a:p>
            <a:pPr rtl="0"/>
            <a:r>
              <a:rPr lang="fr-FR" dirty="0"/>
              <a:t>· Base de données</a:t>
            </a:r>
          </a:p>
          <a:p>
            <a:pPr rtl="0"/>
            <a:r>
              <a:rPr lang="fr-FR" dirty="0"/>
              <a:t>· API</a:t>
            </a:r>
          </a:p>
          <a:p>
            <a:pPr rtl="0"/>
            <a:r>
              <a:rPr lang="fr-FR" dirty="0"/>
              <a:t>· Client lourd</a:t>
            </a:r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2471" r="12471"/>
          <a:stretch/>
        </p:blipFill>
        <p:spPr/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27/02/2024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Développer une application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28FF-D4D6-F765-4063-46011C5B2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59E9249-0D76-B680-B2C0-C9DA1211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sz="5400" dirty="0"/>
              <a:t>Sujet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E75CDF-1682-EB56-19A8-B659E220B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sz="2000" dirty="0"/>
              <a:t>· Industrie </a:t>
            </a:r>
            <a:r>
              <a:rPr lang="fr-FR" dirty="0"/>
              <a:t>agro-alimentaire</a:t>
            </a:r>
            <a:r>
              <a:rPr lang="fr-FR" sz="2000" dirty="0"/>
              <a:t> française</a:t>
            </a:r>
          </a:p>
          <a:p>
            <a:pPr rtl="0"/>
            <a:r>
              <a:rPr lang="fr-FR" dirty="0"/>
              <a:t>· 5 sites dont 4 de production</a:t>
            </a:r>
          </a:p>
          <a:p>
            <a:pPr rtl="0"/>
            <a:r>
              <a:rPr lang="fr-FR" dirty="0"/>
              <a:t>· Plus de 1000 salariés</a:t>
            </a:r>
          </a:p>
          <a:p>
            <a:pPr rtl="0"/>
            <a:r>
              <a:rPr lang="fr-FR" dirty="0"/>
              <a:t>· Création d’un annuaire téléphonique</a:t>
            </a:r>
          </a:p>
          <a:p>
            <a:pPr rtl="0"/>
            <a:r>
              <a:rPr lang="fr-FR" dirty="0"/>
              <a:t>· Consultation de données</a:t>
            </a:r>
          </a:p>
          <a:p>
            <a:pPr rtl="0"/>
            <a:r>
              <a:rPr lang="fr-FR" dirty="0"/>
              <a:t>· Accès secret pour l’administration</a:t>
            </a:r>
          </a:p>
          <a:p>
            <a:pPr rtl="0"/>
            <a:r>
              <a:rPr lang="fr-FR" dirty="0"/>
              <a:t>· CRUD de toutes les données</a:t>
            </a:r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DDFCAAEF-B426-C0A9-7B02-6826151C12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78DA53F-4205-0CD1-81A9-1CA88AF1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27/02/2024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649FB78-C7ED-85CD-C0FD-9440A073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Développer une application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5A93FEB-404C-0AC7-E607-3ACAADCD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63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sz="3600" dirty="0"/>
              <a:t>3 Tables :</a:t>
            </a:r>
            <a:br>
              <a:rPr lang="fr-FR" sz="3600" dirty="0"/>
            </a:br>
            <a:br>
              <a:rPr lang="fr-FR" sz="3600" dirty="0"/>
            </a:br>
            <a:r>
              <a:rPr lang="fr-FR" sz="3600" dirty="0"/>
              <a:t>· Salaries</a:t>
            </a:r>
            <a:br>
              <a:rPr lang="fr-FR" sz="3600" dirty="0"/>
            </a:br>
            <a:r>
              <a:rPr lang="fr-FR" sz="3600" dirty="0"/>
              <a:t>· Sites</a:t>
            </a:r>
            <a:br>
              <a:rPr lang="fr-FR" sz="3600" dirty="0"/>
            </a:br>
            <a:r>
              <a:rPr lang="fr-FR" sz="3600" dirty="0"/>
              <a:t>· Services</a:t>
            </a:r>
            <a:endParaRPr lang="fr-FR" dirty="0"/>
          </a:p>
        </p:txBody>
      </p:sp>
      <p:pic>
        <p:nvPicPr>
          <p:cNvPr id="8" name="Espace réservé d’image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283464" y="1366349"/>
            <a:ext cx="5221224" cy="4130562"/>
          </a:xfrm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Développer une application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5</a:t>
            </a:fld>
            <a:endParaRPr lang="fr-FR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F9247371-07D0-E023-AAAC-226B0A7F5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dirty="0"/>
              <a:t>Difficultés rencontrées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fr-FR" dirty="0"/>
              <a:t>Code secret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/>
              <a:t>CTRL+ALT+A</a:t>
            </a:r>
          </a:p>
          <a:p>
            <a:pPr rtl="0"/>
            <a:r>
              <a:rPr lang="fr-FR" dirty="0"/>
              <a:t>Code lié à la scène au lancement de l’application</a:t>
            </a:r>
            <a:endParaRPr lang="fr-FR" sz="2000" dirty="0"/>
          </a:p>
          <a:p>
            <a:pPr rtl="0"/>
            <a:r>
              <a:rPr lang="fr-FR" sz="2000" dirty="0"/>
              <a:t>Résolution du problème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5" y="1681163"/>
            <a:ext cx="4830725" cy="823912"/>
          </a:xfrm>
        </p:spPr>
        <p:txBody>
          <a:bodyPr rtlCol="0"/>
          <a:lstStyle/>
          <a:p>
            <a:pPr rtl="0"/>
            <a:r>
              <a:rPr lang="fr-FR" dirty="0"/>
              <a:t>Différences BDD et Client Lourd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Pas les mêmes colonnes entre la base de données et le résultat affiché</a:t>
            </a:r>
          </a:p>
          <a:p>
            <a:pPr rtl="0"/>
            <a:r>
              <a:rPr lang="fr-FR" sz="2000" dirty="0"/>
              <a:t>Résolution du problème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dirty="0"/>
              <a:t>Amélioration possible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Design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91539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800" dirty="0"/>
              <a:t>Avoir une interface plus au goût du jour</a:t>
            </a:r>
          </a:p>
          <a:p>
            <a:pPr marL="0" indent="0" rtl="0">
              <a:lnSpc>
                <a:spcPct val="100000"/>
              </a:lnSpc>
              <a:buNone/>
            </a:pPr>
            <a:endParaRPr lang="fr-FR" sz="18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Optimisation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915390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fr-FR" sz="1800" dirty="0"/>
              <a:t>Optimisation du code pour que l’application aille plus vite</a:t>
            </a:r>
          </a:p>
          <a:p>
            <a:pPr rtl="0">
              <a:lnSpc>
                <a:spcPct val="100000"/>
              </a:lnSpc>
            </a:pPr>
            <a:r>
              <a:rPr lang="fr-FR" sz="1800" dirty="0"/>
              <a:t>Factorisation dans l’API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69" y="1681163"/>
            <a:ext cx="308706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 dirty="0"/>
              <a:t>Protection/Sécurité</a:t>
            </a:r>
          </a:p>
        </p:txBody>
      </p:sp>
      <p:sp>
        <p:nvSpPr>
          <p:cNvPr id="13" name="Espace réservé du contenu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915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</a:pPr>
            <a:r>
              <a:rPr lang="fr-FR" sz="1800" dirty="0"/>
              <a:t>Système Anti Brute-Force</a:t>
            </a:r>
          </a:p>
          <a:p>
            <a:pPr rtl="0">
              <a:lnSpc>
                <a:spcPct val="100000"/>
              </a:lnSpc>
            </a:pPr>
            <a:r>
              <a:rPr lang="fr-FR" sz="1800" dirty="0"/>
              <a:t>Mot de passe de l’administration chiffré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5400" dirty="0"/>
              <a:t>Cahier de test</a:t>
            </a:r>
          </a:p>
        </p:txBody>
      </p:sp>
      <p:graphicFrame>
        <p:nvGraphicFramePr>
          <p:cNvPr id="8" name="Espace réservé du contenu 7" descr="graphique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01048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fr-FR" b="1" cap="all" spc="100" smtClean="0">
                <a:solidFill>
                  <a:schemeClr val="accent2"/>
                </a:solidFill>
              </a:rPr>
              <a:t>8</a:t>
            </a:fld>
            <a:endParaRPr lang="fr-FR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e la date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dirty="0"/>
              <a:t>27/02/2024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628808" y="1858359"/>
            <a:ext cx="2949258" cy="365125"/>
          </a:xfrm>
        </p:spPr>
        <p:txBody>
          <a:bodyPr rtlCol="0"/>
          <a:lstStyle/>
          <a:p>
            <a:pPr rtl="0"/>
            <a:r>
              <a:rPr lang="fr-FR" dirty="0"/>
              <a:t>Développer une application</a:t>
            </a:r>
          </a:p>
        </p:txBody>
      </p:sp>
      <p:pic>
        <p:nvPicPr>
          <p:cNvPr id="9" name="Espace réservé d’image 8" descr="coucher de soleil sur des montagnes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Espace réservé d’image 10" descr="coucher de soleil sur des montagnes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593080" cy="1863694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Merci</a:t>
            </a:r>
            <a:br>
              <a:rPr lang="fr-FR" dirty="0"/>
            </a:br>
            <a:r>
              <a:rPr lang="fr-FR" sz="2200" dirty="0"/>
              <a:t>place à la démonstration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261600"/>
            <a:ext cx="5276088" cy="1124712"/>
          </a:xfrm>
        </p:spPr>
        <p:txBody>
          <a:bodyPr rtlCol="0"/>
          <a:lstStyle/>
          <a:p>
            <a:pPr rtl="0"/>
            <a:r>
              <a:rPr lang="fr-FR" dirty="0"/>
              <a:t>Eloïc Lesellier</a:t>
            </a:r>
          </a:p>
          <a:p>
            <a:pPr rtl="0"/>
            <a:r>
              <a:rPr lang="fr-FR" dirty="0"/>
              <a:t>github.com/</a:t>
            </a:r>
            <a:r>
              <a:rPr lang="fr-FR" dirty="0" err="1"/>
              <a:t>apersis</a:t>
            </a:r>
            <a:endParaRPr lang="fr-FR" dirty="0"/>
          </a:p>
          <a:p>
            <a:pPr rtl="0"/>
            <a:endParaRPr lang="fr-FR" dirty="0"/>
          </a:p>
        </p:txBody>
      </p:sp>
      <p:pic>
        <p:nvPicPr>
          <p:cNvPr id="15" name="Espace réservé d’image 14" descr="lumière d’avant le crépuscule sur des montagnes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Espace réservé d’image 12" descr="lumière d’avant l’aube sur des montagnes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8169560.tgt.Office_48167117_TF89338750_Win32_OJ107391201.potx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{BBC70FBA-E606-4842-AA02-A7EA52ABBD68}tf89338750_win32</Template>
  <TotalTime>374</TotalTime>
  <Words>334</Words>
  <Application>Microsoft Office PowerPoint</Application>
  <PresentationFormat>Grand écran</PresentationFormat>
  <Paragraphs>81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Personnalisé</vt:lpstr>
      <vt:lpstr>annuaire</vt:lpstr>
      <vt:lpstr>Ordre du jour</vt:lpstr>
      <vt:lpstr>Contexte</vt:lpstr>
      <vt:lpstr>Sujet</vt:lpstr>
      <vt:lpstr>3 Tables :  · Salaries · Sites · Services</vt:lpstr>
      <vt:lpstr>Difficultés rencontrées</vt:lpstr>
      <vt:lpstr>Amélioration possible </vt:lpstr>
      <vt:lpstr>Cahier de test</vt:lpstr>
      <vt:lpstr>Merci place à la démonstration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annuaire</dc:title>
  <dc:creator>LESELLIER ÉLOÏC</dc:creator>
  <cp:lastModifiedBy>LESELLIER ÉLOÏC</cp:lastModifiedBy>
  <cp:revision>2</cp:revision>
  <dcterms:created xsi:type="dcterms:W3CDTF">2024-02-27T08:42:07Z</dcterms:created>
  <dcterms:modified xsi:type="dcterms:W3CDTF">2024-02-27T14:56:22Z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